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Google Sans"/>
      <p:regular r:id="rId39"/>
      <p:bold r:id="rId40"/>
      <p:italic r:id="rId41"/>
      <p:boldItalic r:id="rId42"/>
    </p:embeddedFont>
    <p:embeddedFont>
      <p:font typeface="Google Sans Medium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04379C-20FC-4A4D-BD2C-D1C2CEB30E95}">
  <a:tblStyle styleId="{2D04379C-20FC-4A4D-BD2C-D1C2CEB30E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bold.fntdata"/><Relationship Id="rId42" Type="http://schemas.openxmlformats.org/officeDocument/2006/relationships/font" Target="fonts/GoogleSans-boldItalic.fntdata"/><Relationship Id="rId41" Type="http://schemas.openxmlformats.org/officeDocument/2006/relationships/font" Target="fonts/GoogleSans-italic.fntdata"/><Relationship Id="rId44" Type="http://schemas.openxmlformats.org/officeDocument/2006/relationships/font" Target="fonts/GoogleSansMedium-bold.fntdata"/><Relationship Id="rId43" Type="http://schemas.openxmlformats.org/officeDocument/2006/relationships/font" Target="fonts/GoogleSansMedium-regular.fntdata"/><Relationship Id="rId46" Type="http://schemas.openxmlformats.org/officeDocument/2006/relationships/font" Target="fonts/GoogleSansMedium-boldItalic.fntdata"/><Relationship Id="rId45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regular.fntdata"/><Relationship Id="rId34" Type="http://schemas.openxmlformats.org/officeDocument/2006/relationships/slide" Target="slides/slide29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GoogleSans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intel_de/9662277285/" TargetMode="External"/><Relationship Id="rId3" Type="http://schemas.openxmlformats.org/officeDocument/2006/relationships/hyperlink" Target="https://commons.wikimedia.org/wiki/File:Swissbit_2GB_PC2-5300U-555.jpg" TargetMode="External"/><Relationship Id="rId4" Type="http://schemas.openxmlformats.org/officeDocument/2006/relationships/hyperlink" Target="https://commons.wikimedia.org/wiki/File:Samsung_840_EVO_SSD-6_-_top_black.jp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ULN2803A_Octal_Transistor_Array_-_IC-ULN2803A_(4149945277).jpg" TargetMode="External"/><Relationship Id="rId3" Type="http://schemas.openxmlformats.org/officeDocument/2006/relationships/hyperlink" Target="https://commons.wikimedia.org/wiki/File:MME_IC.jpg" TargetMode="External"/><Relationship Id="rId4" Type="http://schemas.openxmlformats.org/officeDocument/2006/relationships/hyperlink" Target="https://pixabay.com/ru/illustrations/%D0%BC%D0%B8%D0%BA%D1%80%D0%BE%D0%BF%D1%80%D0%BE%D1%86%D0%B5%D1%81%D1%81%D0%BE%D1%80-%D0%BF%D1%80%D0%BE%D1%86%D0%B5%D1%81%D1%81%D0%BE%D1%80-%D1%87%D0%B8%D0%BF-3036187/" TargetMode="External"/><Relationship Id="rId5" Type="http://schemas.openxmlformats.org/officeDocument/2006/relationships/hyperlink" Target="https://commons.wikimedia.org/wiki/File:KL_Zilog_Z180_DIP.jp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intel_de/9662277285/" TargetMode="External"/><Relationship Id="rId3" Type="http://schemas.openxmlformats.org/officeDocument/2006/relationships/hyperlink" Target="https://commons.wikimedia.org/wiki/File:Swissbit_2GB_PC2-5300U-555.jpg" TargetMode="External"/><Relationship Id="rId4" Type="http://schemas.openxmlformats.org/officeDocument/2006/relationships/hyperlink" Target="https://commons.wikimedia.org/wiki/File:Samsung_840_EVO_SSD-6_-_top_black.jp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intel_de/9662277285/" TargetMode="External"/><Relationship Id="rId3" Type="http://schemas.openxmlformats.org/officeDocument/2006/relationships/hyperlink" Target="https://commons.wikimedia.org/wiki/File:Swissbit_2GB_PC2-5300U-555.jpg" TargetMode="External"/><Relationship Id="rId4" Type="http://schemas.openxmlformats.org/officeDocument/2006/relationships/hyperlink" Target="https://commons.wikimedia.org/wiki/File:Samsung_840_EVO_SSD-6_-_top_black.jp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intel_de/9662277285/" TargetMode="External"/><Relationship Id="rId3" Type="http://schemas.openxmlformats.org/officeDocument/2006/relationships/hyperlink" Target="https://commons.wikimedia.org/wiki/File:Swissbit_2GB_PC2-5300U-555.jpg" TargetMode="External"/><Relationship Id="rId4" Type="http://schemas.openxmlformats.org/officeDocument/2006/relationships/hyperlink" Target="https://commons.wikimedia.org/wiki/File:Samsung_840_EVO_SSD-6_-_top_black.jp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4db9f9f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4db9f9f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da8da126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da8da126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https://www.flickr.com/photos/intel_de/9662277285/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https://commons.wikimedia.org/wiki/File:Swissbit_2GB_PC2-5300U-555.jpg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https://commons.wikimedia.org/wiki/File:Samsung_840_EVO_SSD-6_-_top_black.jpg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da8da126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da8da126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da8da126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da8da126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c6b8d6af9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c6b8d6af9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https://commons.wikimedia.org/wiki/File:ULN2803A_Octal_Transistor_Array_-_IC-ULN2803A_(4149945277).jpg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https://commons.wikimedia.org/wiki/File:MME_IC.jpg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https://pixabay.com/ru/illustrations/%D0%BC%D0%B8%D0%BA%D1%80%D0%BE%D0%BF%D1%80%D0%BE%D1%86%D0%B5%D1%81%D1%81%D0%BE%D1%80-%D0%BF%D1%80%D0%BE%D1%86%D0%B5%D1%81%D1%81%D0%BE%D1%80-%D1%87%D0%B8%D0%BF-3036187/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https://commons.wikimedia.org/wiki/File:KL_Zilog_Z180_DIP.jpg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dad251a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dad251a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da7cd82d1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da7cd82d1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dad251a1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dad251a1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dad251a1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dad251a1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dad251a1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dad251a1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c6b8d6af9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c6b8d6af9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6b8d6af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c6b8d6af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da8da126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da8da126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da8da1265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da8da126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da8da126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da8da126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da8da126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da8da126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dad251a1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dad251a1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c6b8d6af9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c6b8d6af9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cfa9373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cfa9373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0cfa937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0cfa937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0cfa9373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0cfa9373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0cfa9373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0cfa9373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da8da12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da8da12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c6b8d6af9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c6b8d6af9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da7cd82d1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da7cd82d1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da7cd82d1_2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da7cd82d1_2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c6b8d6af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c6b8d6af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https://www.flickr.com/photos/intel_de/9662277285/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https://commons.wikimedia.org/wiki/File:Swissbit_2GB_PC2-5300U-555.jpg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https://commons.wikimedia.org/wiki/File:Samsung_840_EVO_SSD-6_-_top_black.jpg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da8da126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da8da126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https://www.flickr.com/photos/intel_de/9662277285/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https://commons.wikimedia.org/wiki/File:Swissbit_2GB_PC2-5300U-555.jpg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https://commons.wikimedia.org/wiki/File:Samsung_840_EVO_SSD-6_-_top_black.jpg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da8da126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da8da126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https://www.flickr.com/photos/intel_de/9662277285/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https://commons.wikimedia.org/wiki/File:Swissbit_2GB_PC2-5300U-555.jpg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https://commons.wikimedia.org/wiki/File:Samsung_840_EVO_SSD-6_-_top_black.jpg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8" name="Google Shape;58;p1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3" name="Google Shape;73;p16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1">
  <p:cSld name="TITLE_2_2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2" name="Google Shape;82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1">
  <p:cSld name="TITLE_2_2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Google Shape;87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344500" y="264375"/>
            <a:ext cx="77970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264375"/>
            <a:ext cx="77970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44500" y="264375"/>
            <a:ext cx="7797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•"/>
              <a:defRPr b="0" i="0" sz="18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7.jp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Challenges for TinyML?</a:t>
            </a:r>
            <a:endParaRPr/>
          </a:p>
        </p:txBody>
      </p:sp>
      <p:sp>
        <p:nvSpPr>
          <p:cNvPr id="94" name="Google Shape;94;p20"/>
          <p:cNvSpPr txBox="1"/>
          <p:nvPr/>
        </p:nvSpPr>
        <p:spPr>
          <a:xfrm>
            <a:off x="469125" y="2866350"/>
            <a:ext cx="1949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Part A</a:t>
            </a:r>
            <a:endParaRPr sz="2100">
              <a:solidFill>
                <a:srgbClr val="B7B7B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2608350" y="1548600"/>
            <a:ext cx="3927300" cy="20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3100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processor</a:t>
            </a:r>
            <a:endParaRPr b="1" sz="3100">
              <a:solidFill>
                <a:srgbClr val="A51C3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v.</a:t>
            </a:r>
            <a:endParaRPr i="1" sz="3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3100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controller</a:t>
            </a:r>
            <a:endParaRPr b="1" sz="3100">
              <a:solidFill>
                <a:srgbClr val="A51C3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0" r="53249" t="0"/>
          <a:stretch/>
        </p:blipFill>
        <p:spPr>
          <a:xfrm>
            <a:off x="9726375" y="3306875"/>
            <a:ext cx="5233749" cy="21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Microprocessor: o</a:t>
            </a:r>
            <a:r>
              <a:rPr lang="en">
                <a:solidFill>
                  <a:schemeClr val="dk1"/>
                </a:solidFill>
              </a:rPr>
              <a:t>nly </a:t>
            </a:r>
            <a:r>
              <a:rPr b="1" lang="en">
                <a:solidFill>
                  <a:schemeClr val="accent1"/>
                </a:solidFill>
              </a:rPr>
              <a:t>one part</a:t>
            </a:r>
            <a:r>
              <a:rPr lang="en">
                <a:solidFill>
                  <a:schemeClr val="dk1"/>
                </a:solidFill>
              </a:rPr>
              <a:t> of the puzzle</a:t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3043613" y="1180125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Read-Only Memory (ROM)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4966313" y="1180125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Read-Write Memory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3043613" y="3219950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Timer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4917825" y="3219950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I/O Port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6947538" y="2198200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Serial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Interface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545553" y="2200063"/>
            <a:ext cx="2021700" cy="7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Microprocessor</a:t>
            </a:r>
            <a:endParaRPr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3652175" y="1923538"/>
            <a:ext cx="433800" cy="1296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5526375" y="1921738"/>
            <a:ext cx="433800" cy="1296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0"/>
          <p:cNvSpPr/>
          <p:nvPr/>
        </p:nvSpPr>
        <p:spPr>
          <a:xfrm rot="5400000">
            <a:off x="4540475" y="394513"/>
            <a:ext cx="433800" cy="4354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/>
          </a:blip>
          <a:srcRect b="0" l="0" r="53249" t="0"/>
          <a:stretch/>
        </p:blipFill>
        <p:spPr>
          <a:xfrm>
            <a:off x="9726375" y="3306875"/>
            <a:ext cx="5233749" cy="21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</a:t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3746538" y="1830188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Read-Only Memory (ROM)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5397438" y="1826513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Read-Write Memory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2095638" y="2573588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Timer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3746550" y="2573588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I/O Port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5397438" y="2573588"/>
            <a:ext cx="1650900" cy="74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Serial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Interface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2095651" y="1828413"/>
            <a:ext cx="1650900" cy="7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CPU</a:t>
            </a:r>
            <a:endParaRPr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2090100" y="1822625"/>
            <a:ext cx="4958100" cy="1494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32"/>
          <p:cNvGrpSpPr/>
          <p:nvPr/>
        </p:nvGrpSpPr>
        <p:grpSpPr>
          <a:xfrm>
            <a:off x="3123725" y="3528080"/>
            <a:ext cx="3319500" cy="760950"/>
            <a:chOff x="251375" y="4138000"/>
            <a:chExt cx="3319500" cy="760950"/>
          </a:xfrm>
        </p:grpSpPr>
        <p:sp>
          <p:nvSpPr>
            <p:cNvPr id="201" name="Google Shape;201;p32"/>
            <p:cNvSpPr/>
            <p:nvPr/>
          </p:nvSpPr>
          <p:spPr>
            <a:xfrm>
              <a:off x="391450" y="4206850"/>
              <a:ext cx="3055200" cy="6921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251375" y="4138000"/>
              <a:ext cx="3319500" cy="50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32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Microcontroller: a </a:t>
            </a:r>
            <a:r>
              <a:rPr b="1" lang="en">
                <a:solidFill>
                  <a:schemeClr val="accent1"/>
                </a:solidFill>
              </a:rPr>
              <a:t>complete package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descr="Microcontroller"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000" y="2479843"/>
            <a:ext cx="2140725" cy="16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4">
            <a:alphaModFix/>
          </a:blip>
          <a:srcRect b="63406" l="5307" r="67006" t="13130"/>
          <a:stretch/>
        </p:blipFill>
        <p:spPr>
          <a:xfrm>
            <a:off x="3371000" y="2824425"/>
            <a:ext cx="2823125" cy="134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04586">
            <a:off x="1791575" y="1287354"/>
            <a:ext cx="2305351" cy="172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712" y="1761579"/>
            <a:ext cx="1993198" cy="106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8775" y="1530041"/>
            <a:ext cx="929549" cy="6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8750" y="1331529"/>
            <a:ext cx="929549" cy="619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2"/>
          <p:cNvCxnSpPr/>
          <p:nvPr/>
        </p:nvCxnSpPr>
        <p:spPr>
          <a:xfrm rot="5400000">
            <a:off x="4758531" y="2241316"/>
            <a:ext cx="766800" cy="37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2"/>
          <p:cNvCxnSpPr/>
          <p:nvPr/>
        </p:nvCxnSpPr>
        <p:spPr>
          <a:xfrm rot="5400000">
            <a:off x="4290150" y="2340829"/>
            <a:ext cx="692100" cy="30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2"/>
          <p:cNvCxnSpPr/>
          <p:nvPr/>
        </p:nvCxnSpPr>
        <p:spPr>
          <a:xfrm rot="5400000">
            <a:off x="5310156" y="2662429"/>
            <a:ext cx="531300" cy="166200"/>
          </a:xfrm>
          <a:prstGeom prst="curvedConnector3">
            <a:avLst>
              <a:gd fmla="val 503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2"/>
          <p:cNvSpPr txBox="1"/>
          <p:nvPr/>
        </p:nvSpPr>
        <p:spPr>
          <a:xfrm rot="-436268">
            <a:off x="5584870" y="1686525"/>
            <a:ext cx="1590490" cy="306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CPU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4" name="Google Shape;214;p32"/>
          <p:cNvCxnSpPr/>
          <p:nvPr/>
        </p:nvCxnSpPr>
        <p:spPr>
          <a:xfrm>
            <a:off x="3698181" y="2734807"/>
            <a:ext cx="480600" cy="30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2"/>
          <p:cNvSpPr txBox="1"/>
          <p:nvPr/>
        </p:nvSpPr>
        <p:spPr>
          <a:xfrm rot="1628826">
            <a:off x="4977581" y="1226725"/>
            <a:ext cx="607526" cy="3064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RAM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 rot="1103588">
            <a:off x="2485587" y="1356530"/>
            <a:ext cx="1429951" cy="306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Memory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 rot="1187160">
            <a:off x="1341662" y="2277418"/>
            <a:ext cx="1154774" cy="3064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A/D Converter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 rot="1186672">
            <a:off x="2464809" y="2642689"/>
            <a:ext cx="1016034" cy="3064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Timer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44500" y="1490100"/>
            <a:ext cx="3864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Heart of a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computer system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Just the processor, memory and storage are </a:t>
            </a: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external</a:t>
            </a:r>
            <a:endParaRPr b="1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" name="Google Shape;224;p3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4943800" y="1490100"/>
            <a:ext cx="39624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Heart of an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Memory and storage are all</a:t>
            </a: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internal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to the system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6" name="Google Shape;226;p33"/>
          <p:cNvSpPr txBox="1"/>
          <p:nvPr>
            <p:ph type="title"/>
          </p:nvPr>
        </p:nvSpPr>
        <p:spPr>
          <a:xfrm>
            <a:off x="4943800" y="603900"/>
            <a:ext cx="38646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44500" y="1490100"/>
            <a:ext cx="3864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Heart of a </a:t>
            </a: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computer system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2" name="Google Shape;232;p3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4943800" y="1490100"/>
            <a:ext cx="39624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Heart of an </a:t>
            </a: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34"/>
          <p:cNvSpPr txBox="1"/>
          <p:nvPr>
            <p:ph type="title"/>
          </p:nvPr>
        </p:nvSpPr>
        <p:spPr>
          <a:xfrm>
            <a:off x="4943800" y="603900"/>
            <a:ext cx="38646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44500" y="1490100"/>
            <a:ext cx="3864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Heart of a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computer system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Just the processor, memory and storage are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external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Mainly used in </a:t>
            </a: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general purpose systems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like laptops, desktops and servers</a:t>
            </a:r>
            <a:endParaRPr b="1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0" name="Google Shape;240;p3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4943800" y="1490100"/>
            <a:ext cx="39624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Heart of an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Memory and storage are all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internal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to the system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Mainly used in </a:t>
            </a: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specialized, fixed function systems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like phones, MP3 players, etc.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35"/>
          <p:cNvSpPr txBox="1"/>
          <p:nvPr>
            <p:ph type="title"/>
          </p:nvPr>
        </p:nvSpPr>
        <p:spPr>
          <a:xfrm>
            <a:off x="4943800" y="603900"/>
            <a:ext cx="38646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344500" y="1490100"/>
            <a:ext cx="3864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Heart of a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computer system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Just the processor, memory and storage are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external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Mainly used in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general purpose systems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like laptops, desktops and servers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Offers flexibility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 design</a:t>
            </a:r>
            <a:endParaRPr b="1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36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4943800" y="1490100"/>
            <a:ext cx="39624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Heart of an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Memory and storage are all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internal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to the system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Mainly used in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specialized, fixed function systems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like phones, MP3 players, etc.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Limited flexibility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 design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4943800" y="603900"/>
            <a:ext cx="38646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344500" y="1490100"/>
            <a:ext cx="3864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Heart of a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computer system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Just the processor, memory and storage are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external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Mainly used in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general purpose systems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like laptops, desktops and servers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Offers flexibility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in design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System size is </a:t>
            </a:r>
            <a:r>
              <a:rPr b="1" lang="en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big</a:t>
            </a:r>
            <a:endParaRPr b="1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6" name="Google Shape;256;p37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</a:t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4943800" y="1490100"/>
            <a:ext cx="39624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Heart of an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embedded system</a:t>
            </a:r>
            <a:endParaRPr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Memory and storage are all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internal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to the system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Mainly used in </a:t>
            </a: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specialized, fixed function systems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like phones, MP3 players, etc.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b="1"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Limited flexibility</a:t>
            </a: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in design</a:t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System size is </a:t>
            </a:r>
            <a:r>
              <a:rPr b="1" lang="en">
                <a:solidFill>
                  <a:srgbClr val="A51C30"/>
                </a:solidFill>
                <a:latin typeface="Google Sans"/>
                <a:ea typeface="Google Sans"/>
                <a:cs typeface="Google Sans"/>
                <a:sym typeface="Google Sans"/>
              </a:rPr>
              <a:t>tiny</a:t>
            </a:r>
            <a:endParaRPr>
              <a:solidFill>
                <a:srgbClr val="A51C3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37"/>
          <p:cNvSpPr txBox="1"/>
          <p:nvPr>
            <p:ph type="title"/>
          </p:nvPr>
        </p:nvSpPr>
        <p:spPr>
          <a:xfrm>
            <a:off x="4943800" y="603900"/>
            <a:ext cx="38646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/>
          <p:nvPr/>
        </p:nvSpPr>
        <p:spPr>
          <a:xfrm>
            <a:off x="47363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47363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1MHz–400MHz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47363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2KB–512KB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47363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32KB–2MB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47363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150μW–23.5mW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8" name="Google Shape;268;p38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Differences</a:t>
            </a:r>
            <a:endParaRPr/>
          </a:p>
        </p:txBody>
      </p:sp>
      <p:graphicFrame>
        <p:nvGraphicFramePr>
          <p:cNvPr id="269" name="Google Shape;269;p38"/>
          <p:cNvGraphicFramePr/>
          <p:nvPr/>
        </p:nvGraphicFramePr>
        <p:xfrm>
          <a:off x="508475" y="5677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{2D04379C-20FC-4A4D-BD2C-D1C2CEB30E95}</a:tableStyleId>
              </a:tblPr>
              <a:tblGrid>
                <a:gridCol w="2599000"/>
                <a:gridCol w="2599000"/>
                <a:gridCol w="2599000"/>
              </a:tblGrid>
              <a:tr h="75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Microprocessor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Microcontroller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Platform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Laptop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Compute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GHz to 4 GHz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MHz to 400 MHz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 MB to 64 GB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KB to 512 KB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 GB to 4 TB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 KB to 2 MB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38"/>
          <p:cNvSpPr/>
          <p:nvPr/>
        </p:nvSpPr>
        <p:spPr>
          <a:xfrm>
            <a:off x="24587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1" name="Google Shape;271;p38"/>
          <p:cNvSpPr/>
          <p:nvPr/>
        </p:nvSpPr>
        <p:spPr>
          <a:xfrm>
            <a:off x="24587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1GHz–4GHz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24587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512MB–64GB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24587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64GB–4TB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24587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30W–100W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685838" y="17177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685713" y="23321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Compute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685813" y="2946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Memory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685813" y="35609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Storage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685838" y="4175325"/>
            <a:ext cx="14061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Power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21079" l="25445" r="15762" t="23019"/>
          <a:stretch/>
        </p:blipFill>
        <p:spPr>
          <a:xfrm>
            <a:off x="3244275" y="1717725"/>
            <a:ext cx="752010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084" y="1614447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47363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" name="Google Shape;283;p38"/>
          <p:cNvSpPr/>
          <p:nvPr/>
        </p:nvSpPr>
        <p:spPr>
          <a:xfrm>
            <a:off x="24587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processor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3">
            <a:alphaModFix/>
          </a:blip>
          <a:srcRect b="17" l="0" r="0" t="42999"/>
          <a:stretch/>
        </p:blipFill>
        <p:spPr>
          <a:xfrm>
            <a:off x="1064550" y="2387600"/>
            <a:ext cx="2323625" cy="18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328613" y="1470425"/>
            <a:ext cx="1073325" cy="16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5962325" y="1832975"/>
            <a:ext cx="2574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31412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56981" l="0" r="0" t="0"/>
          <a:stretch/>
        </p:blipFill>
        <p:spPr>
          <a:xfrm>
            <a:off x="1064550" y="881293"/>
            <a:ext cx="2323625" cy="1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588713" y="1275550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Embedded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Systems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1588713" y="3024196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Machine</a:t>
            </a:r>
            <a:endParaRPr>
              <a:solidFill>
                <a:srgbClr val="BDC1C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Learning</a:t>
            </a:r>
            <a:endParaRPr>
              <a:solidFill>
                <a:srgbClr val="BDC1C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/>
          <p:nvPr/>
        </p:nvSpPr>
        <p:spPr>
          <a:xfrm>
            <a:off x="47363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47363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1MHz–400MHz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47363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2KB–512KB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47363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32KB–2MB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47363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150μW–23.5mW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293" name="Google Shape;293;p39"/>
          <p:cNvGraphicFramePr/>
          <p:nvPr/>
        </p:nvGraphicFramePr>
        <p:xfrm>
          <a:off x="508475" y="5677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{2D04379C-20FC-4A4D-BD2C-D1C2CEB30E95}</a:tableStyleId>
              </a:tblPr>
              <a:tblGrid>
                <a:gridCol w="2599000"/>
                <a:gridCol w="2599000"/>
                <a:gridCol w="2599000"/>
              </a:tblGrid>
              <a:tr h="75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Microprocessor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Microcontroller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Platform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Laptop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Compute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GHz to 4 GHz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MHz to 400 MHz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 MB to 64 GB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KB to 512 KB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 GB to 4 TB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 KB to 2 MB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4" name="Google Shape;294;p39"/>
          <p:cNvSpPr/>
          <p:nvPr/>
        </p:nvSpPr>
        <p:spPr>
          <a:xfrm>
            <a:off x="24587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24587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1GHz–4GHz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24587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512MB–64GB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24587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64GB–4TB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24587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30W–100W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685838" y="17177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685713" y="23321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Compute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685813" y="2946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Memory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5813" y="35609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Storage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685838" y="4175325"/>
            <a:ext cx="14061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Power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47363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24587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processor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 rotWithShape="1">
          <a:blip r:embed="rId3">
            <a:alphaModFix amt="50000"/>
          </a:blip>
          <a:srcRect b="21079" l="25445" r="15762" t="23019"/>
          <a:stretch/>
        </p:blipFill>
        <p:spPr>
          <a:xfrm>
            <a:off x="3244275" y="1717725"/>
            <a:ext cx="752010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47084" y="1614447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Differences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/>
          <p:nvPr/>
        </p:nvSpPr>
        <p:spPr>
          <a:xfrm>
            <a:off x="47363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4" name="Google Shape;314;p40"/>
          <p:cNvSpPr/>
          <p:nvPr/>
        </p:nvSpPr>
        <p:spPr>
          <a:xfrm>
            <a:off x="47363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1MHz–400MHz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5" name="Google Shape;315;p40"/>
          <p:cNvSpPr/>
          <p:nvPr/>
        </p:nvSpPr>
        <p:spPr>
          <a:xfrm>
            <a:off x="47363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2KB–512KB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6" name="Google Shape;316;p40"/>
          <p:cNvSpPr/>
          <p:nvPr/>
        </p:nvSpPr>
        <p:spPr>
          <a:xfrm>
            <a:off x="47363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32KB–2MB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47363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150μW–23.5mW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318" name="Google Shape;318;p40"/>
          <p:cNvGraphicFramePr/>
          <p:nvPr/>
        </p:nvGraphicFramePr>
        <p:xfrm>
          <a:off x="508475" y="5677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{2D04379C-20FC-4A4D-BD2C-D1C2CEB30E95}</a:tableStyleId>
              </a:tblPr>
              <a:tblGrid>
                <a:gridCol w="2599000"/>
                <a:gridCol w="2599000"/>
                <a:gridCol w="2599000"/>
              </a:tblGrid>
              <a:tr h="75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Microprocessor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Microcontroller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Platform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Laptop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Compute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GHz to 4 GHz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MHz to 400 MHz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 MB to 64 GB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KB to 512 KB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 GB to 4 TB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 KB to 2 MB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40"/>
          <p:cNvSpPr/>
          <p:nvPr/>
        </p:nvSpPr>
        <p:spPr>
          <a:xfrm>
            <a:off x="24587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24587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1GHz–4GHz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24587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512MB–64GB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24587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64GB–4TB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24587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30W–100W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685838" y="17177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685713" y="23321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Compute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685813" y="2946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Memory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685813" y="35609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Storage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685838" y="4175325"/>
            <a:ext cx="14061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Power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47363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24587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processor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3">
            <a:alphaModFix amt="50000"/>
          </a:blip>
          <a:srcRect b="21079" l="25445" r="15762" t="23019"/>
          <a:stretch/>
        </p:blipFill>
        <p:spPr>
          <a:xfrm>
            <a:off x="3244275" y="1717725"/>
            <a:ext cx="752010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47084" y="1614447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Differences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47363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47363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1MHz–400MHz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47363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2KB–512KB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47363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32KB–2MB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47363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150μW–23.5mW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343" name="Google Shape;343;p41"/>
          <p:cNvGraphicFramePr/>
          <p:nvPr/>
        </p:nvGraphicFramePr>
        <p:xfrm>
          <a:off x="508475" y="5677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{2D04379C-20FC-4A4D-BD2C-D1C2CEB30E95}</a:tableStyleId>
              </a:tblPr>
              <a:tblGrid>
                <a:gridCol w="2599000"/>
                <a:gridCol w="2599000"/>
                <a:gridCol w="2599000"/>
              </a:tblGrid>
              <a:tr h="75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Microprocessor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Microcontroller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Platform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Laptop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Compute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GHz to 4 GHz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MHz to 400 MHz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 MB to 64 GB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KB to 512 KB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 GB to 4 TB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 KB to 2 MB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" name="Google Shape;344;p41"/>
          <p:cNvSpPr/>
          <p:nvPr/>
        </p:nvSpPr>
        <p:spPr>
          <a:xfrm>
            <a:off x="24587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24587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1GHz–4GHz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24587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512MB–64GB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24587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64GB–4TB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24587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30W–100W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49" name="Google Shape;349;p41"/>
          <p:cNvSpPr txBox="1"/>
          <p:nvPr/>
        </p:nvSpPr>
        <p:spPr>
          <a:xfrm>
            <a:off x="685838" y="17177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685713" y="23321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Compute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685813" y="2946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Memory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685813" y="35609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Storage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685838" y="4175325"/>
            <a:ext cx="14061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Power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47363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5" name="Google Shape;355;p41"/>
          <p:cNvSpPr/>
          <p:nvPr/>
        </p:nvSpPr>
        <p:spPr>
          <a:xfrm>
            <a:off x="24587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processor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3">
            <a:alphaModFix amt="50000"/>
          </a:blip>
          <a:srcRect b="21079" l="25445" r="15762" t="23019"/>
          <a:stretch/>
        </p:blipFill>
        <p:spPr>
          <a:xfrm>
            <a:off x="3244275" y="1717725"/>
            <a:ext cx="752010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47084" y="1614447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/>
          <p:nvPr/>
        </p:nvSpPr>
        <p:spPr>
          <a:xfrm>
            <a:off x="47363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47363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1MHz–400MHz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5" name="Google Shape;365;p42"/>
          <p:cNvSpPr/>
          <p:nvPr/>
        </p:nvSpPr>
        <p:spPr>
          <a:xfrm>
            <a:off x="47363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2KB–512KB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6" name="Google Shape;366;p42"/>
          <p:cNvSpPr/>
          <p:nvPr/>
        </p:nvSpPr>
        <p:spPr>
          <a:xfrm>
            <a:off x="47363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32KB–2MB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47363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150μW–23.5mW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368" name="Google Shape;368;p42"/>
          <p:cNvGraphicFramePr/>
          <p:nvPr/>
        </p:nvGraphicFramePr>
        <p:xfrm>
          <a:off x="508475" y="5677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{2D04379C-20FC-4A4D-BD2C-D1C2CEB30E95}</a:tableStyleId>
              </a:tblPr>
              <a:tblGrid>
                <a:gridCol w="2599000"/>
                <a:gridCol w="2599000"/>
                <a:gridCol w="2599000"/>
              </a:tblGrid>
              <a:tr h="75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Microprocessor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Microcontroller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Platform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Laptop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Compute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GHz to 4 GHz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MHz to 400 MHz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 MB to 64 GB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KB to 512 KB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 GB to 4 TB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 KB to 2 MB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9" name="Google Shape;369;p42"/>
          <p:cNvSpPr/>
          <p:nvPr/>
        </p:nvSpPr>
        <p:spPr>
          <a:xfrm>
            <a:off x="24587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0" name="Google Shape;370;p42"/>
          <p:cNvSpPr/>
          <p:nvPr/>
        </p:nvSpPr>
        <p:spPr>
          <a:xfrm>
            <a:off x="24587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1GHz–4GHz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1" name="Google Shape;371;p42"/>
          <p:cNvSpPr/>
          <p:nvPr/>
        </p:nvSpPr>
        <p:spPr>
          <a:xfrm>
            <a:off x="24587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512MB–64GB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24587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64GB–4TB</a:t>
            </a:r>
            <a:endParaRPr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3" name="Google Shape;373;p42"/>
          <p:cNvSpPr/>
          <p:nvPr/>
        </p:nvSpPr>
        <p:spPr>
          <a:xfrm>
            <a:off x="24587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30W–100W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685838" y="17177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685713" y="23321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Compute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685813" y="2946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Memory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685813" y="35609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Storage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685838" y="4175325"/>
            <a:ext cx="14061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Power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79" name="Google Shape;379;p42"/>
          <p:cNvPicPr preferRelativeResize="0"/>
          <p:nvPr/>
        </p:nvPicPr>
        <p:blipFill rotWithShape="1">
          <a:blip r:embed="rId3">
            <a:alphaModFix amt="50000"/>
          </a:blip>
          <a:srcRect b="21079" l="25445" r="15762" t="23019"/>
          <a:stretch/>
        </p:blipFill>
        <p:spPr>
          <a:xfrm>
            <a:off x="3244275" y="1717725"/>
            <a:ext cx="752010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47084" y="1614447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2"/>
          <p:cNvSpPr/>
          <p:nvPr/>
        </p:nvSpPr>
        <p:spPr>
          <a:xfrm>
            <a:off x="47363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2" name="Google Shape;382;p42"/>
          <p:cNvSpPr/>
          <p:nvPr/>
        </p:nvSpPr>
        <p:spPr>
          <a:xfrm>
            <a:off x="24587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processor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3" name="Google Shape;383;p42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Differences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/>
          <p:nvPr/>
        </p:nvSpPr>
        <p:spPr>
          <a:xfrm>
            <a:off x="58063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89" name="Google Shape;389;p43"/>
          <p:cNvSpPr/>
          <p:nvPr/>
        </p:nvSpPr>
        <p:spPr>
          <a:xfrm>
            <a:off x="58063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1MHz–400MHz</a:t>
            </a:r>
            <a:endParaRPr>
              <a:solidFill>
                <a:srgbClr val="80868B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0" name="Google Shape;390;p43"/>
          <p:cNvSpPr/>
          <p:nvPr/>
        </p:nvSpPr>
        <p:spPr>
          <a:xfrm>
            <a:off x="58063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2KB–512KB</a:t>
            </a:r>
            <a:endParaRPr>
              <a:solidFill>
                <a:srgbClr val="80868B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1" name="Google Shape;391;p43"/>
          <p:cNvSpPr/>
          <p:nvPr/>
        </p:nvSpPr>
        <p:spPr>
          <a:xfrm>
            <a:off x="58063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32KB–2MB</a:t>
            </a:r>
            <a:endParaRPr>
              <a:solidFill>
                <a:srgbClr val="80868B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2" name="Google Shape;392;p43"/>
          <p:cNvSpPr/>
          <p:nvPr/>
        </p:nvSpPr>
        <p:spPr>
          <a:xfrm>
            <a:off x="58063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</a:t>
            </a: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–</a:t>
            </a: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23.5mW</a:t>
            </a:r>
            <a:endParaRPr>
              <a:solidFill>
                <a:srgbClr val="80868B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393" name="Google Shape;393;p43"/>
          <p:cNvGraphicFramePr/>
          <p:nvPr/>
        </p:nvGraphicFramePr>
        <p:xfrm>
          <a:off x="508475" y="5677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{2D04379C-20FC-4A4D-BD2C-D1C2CEB30E95}</a:tableStyleId>
              </a:tblPr>
              <a:tblGrid>
                <a:gridCol w="2599000"/>
                <a:gridCol w="2599000"/>
                <a:gridCol w="2599000"/>
              </a:tblGrid>
              <a:tr h="75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Microprocessor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Microcontroller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Platform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Laptop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Compute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GHz to 4 GHz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MHz to 400 MHz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Memory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 MB to 64 GB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KB to 512 KB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 GB to 4 TB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 KB to 2 MB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4" name="Google Shape;394;p43"/>
          <p:cNvSpPr/>
          <p:nvPr/>
        </p:nvSpPr>
        <p:spPr>
          <a:xfrm>
            <a:off x="2458726" y="16488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5" name="Google Shape;395;p43"/>
          <p:cNvSpPr/>
          <p:nvPr/>
        </p:nvSpPr>
        <p:spPr>
          <a:xfrm>
            <a:off x="2458726" y="22632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1GHz–4GHz</a:t>
            </a:r>
            <a:endParaRPr>
              <a:solidFill>
                <a:srgbClr val="80868B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6" name="Google Shape;396;p43"/>
          <p:cNvSpPr/>
          <p:nvPr/>
        </p:nvSpPr>
        <p:spPr>
          <a:xfrm>
            <a:off x="2458726" y="28776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512MB–64GB</a:t>
            </a:r>
            <a:endParaRPr>
              <a:solidFill>
                <a:srgbClr val="80868B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7" name="Google Shape;397;p43"/>
          <p:cNvSpPr/>
          <p:nvPr/>
        </p:nvSpPr>
        <p:spPr>
          <a:xfrm>
            <a:off x="2458726" y="34920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64GB–4TB</a:t>
            </a:r>
            <a:endParaRPr>
              <a:solidFill>
                <a:srgbClr val="80868B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8" name="Google Shape;398;p43"/>
          <p:cNvSpPr/>
          <p:nvPr/>
        </p:nvSpPr>
        <p:spPr>
          <a:xfrm>
            <a:off x="2458726" y="4106475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30W</a:t>
            </a: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–1</a:t>
            </a:r>
            <a:r>
              <a:rPr lang="en">
                <a:solidFill>
                  <a:srgbClr val="80868B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00W</a:t>
            </a:r>
            <a:endParaRPr>
              <a:solidFill>
                <a:srgbClr val="80868B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685838" y="17177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685713" y="23321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Compute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685813" y="29465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Memory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685813" y="3560925"/>
            <a:ext cx="1452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Storage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685838" y="4175325"/>
            <a:ext cx="14061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Power</a:t>
            </a:r>
            <a:endParaRPr b="1"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4" name="Google Shape;404;p43"/>
          <p:cNvSpPr/>
          <p:nvPr/>
        </p:nvSpPr>
        <p:spPr>
          <a:xfrm>
            <a:off x="58063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5" name="Google Shape;405;p43"/>
          <p:cNvSpPr/>
          <p:nvPr/>
        </p:nvSpPr>
        <p:spPr>
          <a:xfrm>
            <a:off x="2458726" y="1034475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oogle Sans Medium"/>
                <a:ea typeface="Google Sans Medium"/>
                <a:cs typeface="Google Sans Medium"/>
                <a:sym typeface="Google Sans Medium"/>
              </a:rPr>
              <a:t>Micro</a:t>
            </a: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processor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6" name="Google Shape;406;p43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Orders of Magnitude Difference</a:t>
            </a:r>
            <a:endParaRPr/>
          </a:p>
        </p:txBody>
      </p:sp>
      <p:pic>
        <p:nvPicPr>
          <p:cNvPr id="407" name="Google Shape;407;p43"/>
          <p:cNvPicPr preferRelativeResize="0"/>
          <p:nvPr/>
        </p:nvPicPr>
        <p:blipFill rotWithShape="1">
          <a:blip r:embed="rId3">
            <a:alphaModFix/>
          </a:blip>
          <a:srcRect b="21079" l="25445" r="15762" t="23019"/>
          <a:stretch/>
        </p:blipFill>
        <p:spPr>
          <a:xfrm>
            <a:off x="3244275" y="1717725"/>
            <a:ext cx="752010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084" y="1614447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/>
          <p:nvPr/>
        </p:nvSpPr>
        <p:spPr>
          <a:xfrm>
            <a:off x="4736325" y="2263275"/>
            <a:ext cx="10701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~10X</a:t>
            </a:r>
            <a:endParaRPr b="1"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0" name="Google Shape;410;p43"/>
          <p:cNvSpPr/>
          <p:nvPr/>
        </p:nvSpPr>
        <p:spPr>
          <a:xfrm>
            <a:off x="4736325" y="2877675"/>
            <a:ext cx="10701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~</a:t>
            </a: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10000X</a:t>
            </a:r>
            <a:endParaRPr b="1"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43"/>
          <p:cNvSpPr/>
          <p:nvPr/>
        </p:nvSpPr>
        <p:spPr>
          <a:xfrm>
            <a:off x="4736325" y="3492075"/>
            <a:ext cx="10701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~</a:t>
            </a: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100000X</a:t>
            </a:r>
            <a:endParaRPr b="1"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43"/>
          <p:cNvSpPr/>
          <p:nvPr/>
        </p:nvSpPr>
        <p:spPr>
          <a:xfrm>
            <a:off x="4736325" y="4106475"/>
            <a:ext cx="10701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~</a:t>
            </a:r>
            <a:r>
              <a:rPr b="1" lang="en" sz="1300">
                <a:latin typeface="Google Sans"/>
                <a:ea typeface="Google Sans"/>
                <a:cs typeface="Google Sans"/>
                <a:sym typeface="Google Sans"/>
              </a:rPr>
              <a:t>1000X</a:t>
            </a:r>
            <a:endParaRPr b="1"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3" name="Google Shape;413;p43"/>
          <p:cNvSpPr/>
          <p:nvPr/>
        </p:nvSpPr>
        <p:spPr>
          <a:xfrm>
            <a:off x="4736325" y="1648875"/>
            <a:ext cx="10701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4" name="Google Shape;414;p43"/>
          <p:cNvSpPr/>
          <p:nvPr/>
        </p:nvSpPr>
        <p:spPr>
          <a:xfrm>
            <a:off x="4736325" y="1034475"/>
            <a:ext cx="10701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oogle Sans Medium"/>
                <a:ea typeface="Google Sans Medium"/>
                <a:cs typeface="Google Sans Medium"/>
                <a:sym typeface="Google Sans Medium"/>
              </a:rPr>
              <a:t>&gt;</a:t>
            </a:r>
            <a:endParaRPr sz="25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420" name="Google Shape;420;p44"/>
          <p:cNvSpPr/>
          <p:nvPr/>
        </p:nvSpPr>
        <p:spPr>
          <a:xfrm>
            <a:off x="5766701" y="13429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5766701" y="19573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1MHz-400MHz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5766701" y="25717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 - 512KB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23" name="Google Shape;423;p44"/>
          <p:cNvSpPr/>
          <p:nvPr/>
        </p:nvSpPr>
        <p:spPr>
          <a:xfrm>
            <a:off x="5766701" y="31861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 - 2MB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24" name="Google Shape;424;p44"/>
          <p:cNvSpPr/>
          <p:nvPr/>
        </p:nvSpPr>
        <p:spPr>
          <a:xfrm>
            <a:off x="5766701" y="38005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150μW–23.5mW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459" y="1308522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/>
          <p:nvPr/>
        </p:nvSpPr>
        <p:spPr>
          <a:xfrm>
            <a:off x="5766701" y="728550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Microcontroller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complicated is the running task?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2" name="Google Shape;432;p4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5766701" y="13429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34" name="Google Shape;434;p45"/>
          <p:cNvSpPr/>
          <p:nvPr/>
        </p:nvSpPr>
        <p:spPr>
          <a:xfrm>
            <a:off x="5766701" y="19573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1MHz-400MHz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35" name="Google Shape;435;p45"/>
          <p:cNvSpPr/>
          <p:nvPr/>
        </p:nvSpPr>
        <p:spPr>
          <a:xfrm>
            <a:off x="5766701" y="25717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 - 512KB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36" name="Google Shape;436;p45"/>
          <p:cNvSpPr/>
          <p:nvPr/>
        </p:nvSpPr>
        <p:spPr>
          <a:xfrm>
            <a:off x="5766701" y="31861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 - 2MB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37" name="Google Shape;437;p45"/>
          <p:cNvSpPr/>
          <p:nvPr/>
        </p:nvSpPr>
        <p:spPr>
          <a:xfrm>
            <a:off x="5766701" y="38005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150μW–23.5mW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459" y="1308522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5"/>
          <p:cNvSpPr/>
          <p:nvPr/>
        </p:nvSpPr>
        <p:spPr>
          <a:xfrm>
            <a:off x="5766701" y="728550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Microcontroller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complicated is the running task?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much memory does it need to have?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5" name="Google Shape;445;p46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446" name="Google Shape;446;p46"/>
          <p:cNvSpPr/>
          <p:nvPr/>
        </p:nvSpPr>
        <p:spPr>
          <a:xfrm>
            <a:off x="5766701" y="13429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5766701" y="19573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1MHz-400MHz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48" name="Google Shape;448;p46"/>
          <p:cNvSpPr/>
          <p:nvPr/>
        </p:nvSpPr>
        <p:spPr>
          <a:xfrm>
            <a:off x="5766701" y="25717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 - 512KB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49" name="Google Shape;449;p46"/>
          <p:cNvSpPr/>
          <p:nvPr/>
        </p:nvSpPr>
        <p:spPr>
          <a:xfrm>
            <a:off x="5766701" y="31861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 - 2MB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5766701" y="38005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150μW–23.5mW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51" name="Google Shape;4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459" y="1308522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/>
          <p:nvPr/>
        </p:nvSpPr>
        <p:spPr>
          <a:xfrm>
            <a:off x="5766701" y="728550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Microcontroller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complicated is the running task?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much memory does it need to have?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long does the job have to perform?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8" name="Google Shape;458;p47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459" name="Google Shape;459;p47"/>
          <p:cNvSpPr/>
          <p:nvPr/>
        </p:nvSpPr>
        <p:spPr>
          <a:xfrm>
            <a:off x="5766701" y="13429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60" name="Google Shape;460;p47"/>
          <p:cNvSpPr/>
          <p:nvPr/>
        </p:nvSpPr>
        <p:spPr>
          <a:xfrm>
            <a:off x="5766701" y="19573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1MHz-400MHz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61" name="Google Shape;461;p47"/>
          <p:cNvSpPr/>
          <p:nvPr/>
        </p:nvSpPr>
        <p:spPr>
          <a:xfrm>
            <a:off x="5766701" y="25717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2KB - 512KB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5766701" y="31861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32KB - 2MB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63" name="Google Shape;463;p47"/>
          <p:cNvSpPr/>
          <p:nvPr/>
        </p:nvSpPr>
        <p:spPr>
          <a:xfrm>
            <a:off x="5766701" y="3800550"/>
            <a:ext cx="2277600" cy="614400"/>
          </a:xfrm>
          <a:prstGeom prst="rect">
            <a:avLst/>
          </a:prstGeom>
          <a:solidFill>
            <a:srgbClr val="F8F9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150μW–23.5mW</a:t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464" name="Google Shape;4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459" y="1308522"/>
            <a:ext cx="940239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7"/>
          <p:cNvSpPr/>
          <p:nvPr/>
        </p:nvSpPr>
        <p:spPr>
          <a:xfrm>
            <a:off x="5766701" y="728550"/>
            <a:ext cx="2277600" cy="614400"/>
          </a:xfrm>
          <a:prstGeom prst="rect">
            <a:avLst/>
          </a:prstGeom>
          <a:solidFill>
            <a:srgbClr val="F1F3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Microcontroller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/>
          <p:nvPr/>
        </p:nvSpPr>
        <p:spPr>
          <a:xfrm>
            <a:off x="4700" y="470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Fullscreen. Show presenter.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328613" y="1470425"/>
            <a:ext cx="1073325" cy="16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5962325" y="1832975"/>
            <a:ext cx="2574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sz="40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4">
            <a:alphaModFix/>
          </a:blip>
          <a:srcRect b="0" l="0" r="0" t="43016"/>
          <a:stretch/>
        </p:blipFill>
        <p:spPr>
          <a:xfrm>
            <a:off x="1064550" y="2387546"/>
            <a:ext cx="2323625" cy="184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5">
            <a:alphaModFix/>
          </a:blip>
          <a:srcRect b="56983" l="0" r="0" t="0"/>
          <a:stretch/>
        </p:blipFill>
        <p:spPr>
          <a:xfrm>
            <a:off x="1064550" y="881450"/>
            <a:ext cx="2323625" cy="13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1588713" y="1275550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Embedded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Systems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1588713" y="3024196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Machine</a:t>
            </a:r>
            <a:endParaRPr>
              <a:solidFill>
                <a:srgbClr val="BDC1C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Learning</a:t>
            </a:r>
            <a:endParaRPr>
              <a:solidFill>
                <a:srgbClr val="BDC1C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1588713" y="1275550"/>
            <a:ext cx="1275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Embedded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Systems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Blocks of Computing Hardware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21079" l="25445" r="15762" t="23019"/>
          <a:stretch/>
        </p:blipFill>
        <p:spPr>
          <a:xfrm>
            <a:off x="2390361" y="1349274"/>
            <a:ext cx="4363280" cy="276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554750" y="2208300"/>
            <a:ext cx="3386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Hardware</a:t>
            </a:r>
            <a:endParaRPr sz="3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5183500" y="2208300"/>
            <a:ext cx="3386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Software</a:t>
            </a:r>
            <a:endParaRPr sz="3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21079" l="25445" r="15762" t="23019"/>
          <a:stretch/>
        </p:blipFill>
        <p:spPr>
          <a:xfrm>
            <a:off x="3817398" y="2002275"/>
            <a:ext cx="1796750" cy="11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554750" y="2208300"/>
            <a:ext cx="3386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Hardware</a:t>
            </a:r>
            <a:endParaRPr b="1" sz="3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5183500" y="2208300"/>
            <a:ext cx="33861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Software</a:t>
            </a:r>
            <a:endParaRPr sz="36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21079" l="25445" r="15762" t="23019"/>
          <a:stretch/>
        </p:blipFill>
        <p:spPr>
          <a:xfrm>
            <a:off x="3817398" y="2002275"/>
            <a:ext cx="1796750" cy="11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715325" y="778500"/>
            <a:ext cx="206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 Medium"/>
                <a:ea typeface="Google Sans Medium"/>
                <a:cs typeface="Google Sans Medium"/>
                <a:sym typeface="Google Sans Medium"/>
              </a:rPr>
              <a:t>Compute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3538950" y="778500"/>
            <a:ext cx="206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Memory</a:t>
            </a:r>
            <a:endParaRPr sz="24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6427900" y="778500"/>
            <a:ext cx="206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Storage</a:t>
            </a:r>
            <a:endParaRPr sz="24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24" y="1759838"/>
            <a:ext cx="2214000" cy="186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/>
        </p:nvSpPr>
        <p:spPr>
          <a:xfrm>
            <a:off x="715325" y="778500"/>
            <a:ext cx="206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 Medium"/>
                <a:ea typeface="Google Sans Medium"/>
                <a:cs typeface="Google Sans Medium"/>
                <a:sym typeface="Google Sans Medium"/>
              </a:rPr>
              <a:t>Compute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3538950" y="778500"/>
            <a:ext cx="206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 Medium"/>
                <a:ea typeface="Google Sans Medium"/>
                <a:cs typeface="Google Sans Medium"/>
                <a:sym typeface="Google Sans Medium"/>
              </a:rPr>
              <a:t>Memory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6427900" y="778500"/>
            <a:ext cx="206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Storage</a:t>
            </a:r>
            <a:endParaRPr sz="24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24" y="1759838"/>
            <a:ext cx="2214000" cy="186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125" y="2064700"/>
            <a:ext cx="2410853" cy="125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/>
        </p:nvSpPr>
        <p:spPr>
          <a:xfrm>
            <a:off x="715325" y="778500"/>
            <a:ext cx="206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 Medium"/>
                <a:ea typeface="Google Sans Medium"/>
                <a:cs typeface="Google Sans Medium"/>
                <a:sym typeface="Google Sans Medium"/>
              </a:rPr>
              <a:t>Compute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3538950" y="778500"/>
            <a:ext cx="206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 Medium"/>
                <a:ea typeface="Google Sans Medium"/>
                <a:cs typeface="Google Sans Medium"/>
                <a:sym typeface="Google Sans Medium"/>
              </a:rPr>
              <a:t>Memory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6427900" y="778500"/>
            <a:ext cx="2066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 Medium"/>
                <a:ea typeface="Google Sans Medium"/>
                <a:cs typeface="Google Sans Medium"/>
                <a:sym typeface="Google Sans Medium"/>
              </a:rPr>
              <a:t>Storage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24" y="1759838"/>
            <a:ext cx="2214000" cy="186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125" y="2064700"/>
            <a:ext cx="2410853" cy="125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 b="14221" l="0" r="0" t="0"/>
          <a:stretch/>
        </p:blipFill>
        <p:spPr>
          <a:xfrm>
            <a:off x="6029850" y="1739375"/>
            <a:ext cx="2862202" cy="163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